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59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F0FF"/>
    <a:srgbClr val="A0EF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899" autoAdjust="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C7252DF-88BA-410D-A15B-67B52AB217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D3C1BFE-E9E0-42E0-8A57-B0D68CD42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2DF3D-B9A0-4FDA-B759-099A541BAA5D}" type="datetime1">
              <a:rPr lang="fr-FR" smtClean="0"/>
              <a:t>19/01/2023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3E8829D-C2D1-4EBD-932F-5C344411C6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1C7A85-EB28-47AA-8F7A-8311DC5477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DE88C-5370-407C-99CE-8D3D0AAE64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909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44BF9-260B-4CEF-AF3B-22F330B51EE2}" type="datetime1">
              <a:rPr lang="fr-FR" smtClean="0"/>
              <a:pPr/>
              <a:t>19/01/2023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528E3-A981-4964-A7CB-D4C20E0313A8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102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1528E3-A981-4964-A7CB-D4C20E0313A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252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BC9DDFF0-226A-47FC-919A-3011785E11BA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18EBDD-5015-4F48-9675-BAC6BB165DAF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18CF82-7E85-4B97-A6AC-DE8E06BE1500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Zone de texte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Zone de texte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 du masque</a:t>
            </a:r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D4E830-B583-4353-8370-820C26B57B03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avec l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6A9D54-B5B5-4558-A642-5C74234E904B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avec le nom,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 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Zone de text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9CF2B0-8B1D-4F6E-9CCA-0C75267B021A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fr-FR" noProof="0"/>
              <a:t>Modifiez le style du 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28A5AA-BAEB-4899-BA77-6CC3DCF644B4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879530-89CA-47D4-B6B1-E6D605064424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2A6193-E7DE-4C57-AC80-FB583F307474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E4DF7D-38C6-45E2-B0B7-BA89A1D409C5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57FCF1-28DC-43EF-B930-3136F08FF292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734A2B-6CB0-40A6-8916-AFA55BA4C875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à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AD6611-7FCF-443C-BB15-FD83BA85089C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8" name="Espace réservé a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à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382DF3-8ECA-4974-9D5F-C35C35A213E9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4" name="Espace réservé a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Espace réservé à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6CF112D-B7BD-4D7B-9671-2D268935C29C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CFEF74-C380-4C5E-93AF-92AFB86906A6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4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382ABB-9294-46D4-8812-2DA57C82A8E4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CBA77D4C-7D2E-4613-AC91-004622CFB3FC}" type="datetime1">
              <a:rPr lang="fr-FR" noProof="0" smtClean="0"/>
              <a:t>19/01/2023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FD42DA56-8A2C-408F-A1B9-126E3FEBE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60205" y="5271766"/>
            <a:ext cx="6574769" cy="1536299"/>
            <a:chOff x="2809378" y="4645611"/>
            <a:chExt cx="1369400" cy="48439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0926C4F-20DA-4450-AAC4-623D937CA088}"/>
                </a:ext>
              </a:extLst>
            </p:cNvPr>
            <p:cNvSpPr/>
            <p:nvPr/>
          </p:nvSpPr>
          <p:spPr>
            <a:xfrm>
              <a:off x="2810778" y="4650849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548BA46-41AC-472A-BD9B-F656467E6F9F}"/>
                </a:ext>
              </a:extLst>
            </p:cNvPr>
            <p:cNvSpPr/>
            <p:nvPr/>
          </p:nvSpPr>
          <p:spPr>
            <a:xfrm>
              <a:off x="2809378" y="4645611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b="1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Formateurs Référents Unités Enseignement</a:t>
              </a: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4F99BE8E-1AC9-4D08-9546-F0B4EBD0FC52}"/>
              </a:ext>
            </a:extLst>
          </p:cNvPr>
          <p:cNvSpPr/>
          <p:nvPr/>
        </p:nvSpPr>
        <p:spPr>
          <a:xfrm>
            <a:off x="8011350" y="5066026"/>
            <a:ext cx="1368000" cy="5668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dirty="0">
                <a:solidFill>
                  <a:schemeClr val="tx1"/>
                </a:solidFill>
                <a:latin typeface="Californian FB" panose="0207040306080B030204" pitchFamily="18" charset="0"/>
              </a:rPr>
              <a:t>Plateforme MOOCARE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A245BDF-EEB9-4F6D-9204-400C24431F8A}"/>
              </a:ext>
            </a:extLst>
          </p:cNvPr>
          <p:cNvSpPr/>
          <p:nvPr/>
        </p:nvSpPr>
        <p:spPr>
          <a:xfrm>
            <a:off x="8020945" y="5671001"/>
            <a:ext cx="1368000" cy="5094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dirty="0">
                <a:solidFill>
                  <a:schemeClr val="tx1"/>
                </a:solidFill>
                <a:latin typeface="Californian FB" panose="0207040306080B030204" pitchFamily="18" charset="0"/>
              </a:rPr>
              <a:t>Simulation en Santé</a:t>
            </a:r>
          </a:p>
        </p:txBody>
      </p:sp>
      <p:sp>
        <p:nvSpPr>
          <p:cNvPr id="4" name="Titre 3" descr="élément décoratif"/>
          <p:cNvSpPr>
            <a:spLocks noGrp="1"/>
          </p:cNvSpPr>
          <p:nvPr>
            <p:ph type="title"/>
          </p:nvPr>
        </p:nvSpPr>
        <p:spPr>
          <a:xfrm>
            <a:off x="9262752" y="157072"/>
            <a:ext cx="2739913" cy="999163"/>
          </a:xfrm>
        </p:spPr>
        <p:txBody>
          <a:bodyPr rtlCol="0">
            <a:noAutofit/>
          </a:bodyPr>
          <a:lstStyle/>
          <a:p>
            <a:pPr rtl="0"/>
            <a:r>
              <a:rPr lang="fr-FR" sz="2400" dirty="0">
                <a:solidFill>
                  <a:schemeClr val="tx2"/>
                </a:solidFill>
                <a:latin typeface="Californian FB" panose="0207040306080B030204" pitchFamily="18" charset="0"/>
              </a:rPr>
              <a:t>Organigramme</a:t>
            </a:r>
            <a:br>
              <a:rPr lang="fr-FR" sz="2400" dirty="0">
                <a:solidFill>
                  <a:schemeClr val="tx2"/>
                </a:solidFill>
                <a:latin typeface="Californian FB" panose="0207040306080B030204" pitchFamily="18" charset="0"/>
              </a:rPr>
            </a:br>
            <a:r>
              <a:rPr lang="fr-FR" sz="2400" dirty="0">
                <a:solidFill>
                  <a:schemeClr val="tx2"/>
                </a:solidFill>
                <a:latin typeface="Californian FB" panose="0207040306080B030204" pitchFamily="18" charset="0"/>
              </a:rPr>
              <a:t>IFPM GHNE</a:t>
            </a:r>
            <a:br>
              <a:rPr lang="fr-FR" sz="2400" dirty="0">
                <a:solidFill>
                  <a:schemeClr val="tx2"/>
                </a:solidFill>
                <a:latin typeface="Californian FB" panose="0207040306080B030204" pitchFamily="18" charset="0"/>
              </a:rPr>
            </a:br>
            <a:r>
              <a:rPr lang="fr-FR" sz="1000" cap="none" dirty="0">
                <a:solidFill>
                  <a:schemeClr val="tx2"/>
                </a:solidFill>
                <a:latin typeface="Californian FB" panose="0207040306080B030204" pitchFamily="18" charset="0"/>
              </a:rPr>
              <a:t>Mise à jour </a:t>
            </a:r>
            <a:r>
              <a:rPr lang="fr-FR" sz="1000" cap="none">
                <a:solidFill>
                  <a:schemeClr val="tx2"/>
                </a:solidFill>
                <a:latin typeface="Californian FB" panose="0207040306080B030204" pitchFamily="18" charset="0"/>
              </a:rPr>
              <a:t>le 19/01/2023</a:t>
            </a:r>
            <a:endParaRPr lang="fr-FR" sz="2400" cap="none" dirty="0">
              <a:solidFill>
                <a:schemeClr val="tx2"/>
              </a:solidFill>
              <a:latin typeface="Californian FB" panose="0207040306080B030204" pitchFamily="18" charset="0"/>
            </a:endParaRPr>
          </a:p>
        </p:txBody>
      </p:sp>
      <p:grpSp>
        <p:nvGrpSpPr>
          <p:cNvPr id="57" name="Groupe 56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66926" y="3071937"/>
            <a:ext cx="4769971" cy="527635"/>
            <a:chOff x="1074410" y="3071937"/>
            <a:chExt cx="1371019" cy="52763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077429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</a:pPr>
              <a:endParaRPr lang="fr-FR" sz="900" dirty="0">
                <a:solidFill>
                  <a:prstClr val="black"/>
                </a:solidFill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</a:pPr>
              <a:r>
                <a:rPr lang="fr-FR" sz="900" b="1" dirty="0">
                  <a:solidFill>
                    <a:prstClr val="black"/>
                  </a:solidFill>
                  <a:latin typeface="Californian FB" panose="0207040306080B030204" pitchFamily="18" charset="0"/>
                </a:rPr>
                <a:t>Formation en Soins Infirmiers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074410" y="3071937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buNone/>
              </a:pPr>
              <a:endParaRPr lang="fr-FR" sz="9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07C53C7C-9C75-4E6E-9500-2316F030F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77429" y="3783442"/>
            <a:ext cx="1368000" cy="810289"/>
            <a:chOff x="1077429" y="4051495"/>
            <a:chExt cx="1368000" cy="48012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28EB85-15F8-42A3-98E3-2D8D1CD414EE}"/>
                </a:ext>
              </a:extLst>
            </p:cNvPr>
            <p:cNvSpPr/>
            <p:nvPr/>
          </p:nvSpPr>
          <p:spPr>
            <a:xfrm>
              <a:off x="1077429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Nadine ANKRI</a:t>
              </a: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Isabelle DECOBERT</a:t>
              </a: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Maryl7ne HUGONINC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8C6A703-BEF9-4430-ACCD-990190E45411}"/>
                </a:ext>
              </a:extLst>
            </p:cNvPr>
            <p:cNvSpPr/>
            <p:nvPr/>
          </p:nvSpPr>
          <p:spPr>
            <a:xfrm>
              <a:off x="1096380" y="4424962"/>
              <a:ext cx="1332000" cy="10665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Référents L1</a:t>
              </a:r>
            </a:p>
          </p:txBody>
        </p: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91583C73-E927-4193-8569-B83152B72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801480" y="3783421"/>
            <a:ext cx="1368000" cy="777821"/>
            <a:chOff x="2810778" y="4051495"/>
            <a:chExt cx="1368000" cy="47916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2350EF6-B24B-41AA-B3DC-F43A3BC6578A}"/>
                </a:ext>
              </a:extLst>
            </p:cNvPr>
            <p:cNvSpPr/>
            <p:nvPr/>
          </p:nvSpPr>
          <p:spPr>
            <a:xfrm>
              <a:off x="2810778" y="4051495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Laurence SIERRA</a:t>
              </a: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Valérie GONZALEZ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CB8C39-02E6-4BD6-9530-CEB60AE131E0}"/>
                </a:ext>
              </a:extLst>
            </p:cNvPr>
            <p:cNvSpPr/>
            <p:nvPr/>
          </p:nvSpPr>
          <p:spPr>
            <a:xfrm>
              <a:off x="2829373" y="4420355"/>
              <a:ext cx="1325629" cy="1102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Référents L2</a:t>
              </a:r>
            </a:p>
          </p:txBody>
        </p:sp>
      </p:grpSp>
      <p:grpSp>
        <p:nvGrpSpPr>
          <p:cNvPr id="143" name="Groupe 142">
            <a:extLst>
              <a:ext uri="{FF2B5EF4-FFF2-40B4-BE49-F238E27FC236}">
                <a16:creationId xmlns:a16="http://schemas.microsoft.com/office/drawing/2014/main" id="{A7FDD8A7-CFFE-444B-B060-3135DC79A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88723" y="3783415"/>
            <a:ext cx="1396090" cy="777902"/>
            <a:chOff x="4536346" y="3669680"/>
            <a:chExt cx="1396090" cy="84010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40A1091-7963-4FCA-B6AC-CF2BAC353AB4}"/>
                </a:ext>
              </a:extLst>
            </p:cNvPr>
            <p:cNvSpPr/>
            <p:nvPr/>
          </p:nvSpPr>
          <p:spPr>
            <a:xfrm>
              <a:off x="4536346" y="3669680"/>
              <a:ext cx="1396090" cy="8069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Isabelle DONNEGER</a:t>
              </a: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Fadila GUILLOMET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B15FDBC-A1A2-4EF5-8C71-FAA9372402A8}"/>
                </a:ext>
              </a:extLst>
            </p:cNvPr>
            <p:cNvSpPr/>
            <p:nvPr/>
          </p:nvSpPr>
          <p:spPr>
            <a:xfrm>
              <a:off x="4543884" y="4268776"/>
              <a:ext cx="1388552" cy="24100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Référents L3</a:t>
              </a:r>
            </a:p>
          </p:txBody>
        </p:sp>
      </p:grp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86A6D505-4CAD-4827-A8B4-1F7AC0D80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053021" y="3079306"/>
            <a:ext cx="1592456" cy="520266"/>
            <a:chOff x="6266973" y="3079306"/>
            <a:chExt cx="1378503" cy="52026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680BFC0-C377-43B7-B23F-4331CD268525}"/>
                </a:ext>
              </a:extLst>
            </p:cNvPr>
            <p:cNvSpPr/>
            <p:nvPr/>
          </p:nvSpPr>
          <p:spPr>
            <a:xfrm>
              <a:off x="6277476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</a:pPr>
              <a:endParaRPr lang="fr-FR" sz="900" dirty="0">
                <a:solidFill>
                  <a:schemeClr val="tx1"/>
                </a:solidFill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</a:pPr>
              <a:r>
                <a:rPr lang="fr-FR" sz="900" b="1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Formation Aide-Soignante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9AD1D87-4B90-4FEC-8865-92DD51544D7D}"/>
                </a:ext>
              </a:extLst>
            </p:cNvPr>
            <p:cNvSpPr/>
            <p:nvPr/>
          </p:nvSpPr>
          <p:spPr>
            <a:xfrm>
              <a:off x="6266973" y="3079306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glow rad="254000">
                <a:schemeClr val="accent6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</a:pPr>
              <a:endParaRPr lang="fr-FR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04579025-F527-4A55-A6B5-338B383A1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053020" y="3783415"/>
            <a:ext cx="1592456" cy="766238"/>
            <a:chOff x="6277476" y="4051495"/>
            <a:chExt cx="1368000" cy="498158"/>
          </a:xfrm>
        </p:grpSpPr>
        <p:sp>
          <p:nvSpPr>
            <p:cNvPr id="38" name="Rectangle 37">
              <a:extLst>
                <a:ext uri="{FF2B5EF4-FFF2-40B4-BE49-F238E27FC236}">
                  <a16:creationId xmlns:a16="http://schemas.microsoft.com/office/drawing/2014/main" id="{C272C496-4A46-4123-A5F8-40592F71F89A}"/>
                </a:ext>
              </a:extLst>
            </p:cNvPr>
            <p:cNvSpPr/>
            <p:nvPr/>
          </p:nvSpPr>
          <p:spPr>
            <a:xfrm>
              <a:off x="6277476" y="4051495"/>
              <a:ext cx="1368000" cy="47916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Corinne DERAME</a:t>
              </a: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Gilles BOUTHE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0583B2E-1A07-48B4-8107-B43A7385C451}"/>
                </a:ext>
              </a:extLst>
            </p:cNvPr>
            <p:cNvSpPr/>
            <p:nvPr/>
          </p:nvSpPr>
          <p:spPr>
            <a:xfrm>
              <a:off x="6295918" y="4433200"/>
              <a:ext cx="1332333" cy="11645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Référents AS</a:t>
              </a: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FF9EF12D-D119-41E7-90F8-A9AB35D26DCB}"/>
              </a:ext>
            </a:extLst>
          </p:cNvPr>
          <p:cNvSpPr/>
          <p:nvPr/>
        </p:nvSpPr>
        <p:spPr>
          <a:xfrm>
            <a:off x="8010413" y="3795455"/>
            <a:ext cx="1368000" cy="7031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dirty="0">
                <a:solidFill>
                  <a:schemeClr val="tx1"/>
                </a:solidFill>
                <a:latin typeface="Californian FB" panose="0207040306080B030204" pitchFamily="18" charset="0"/>
              </a:rPr>
              <a:t>Référents Handicap</a:t>
            </a:r>
          </a:p>
        </p:txBody>
      </p:sp>
      <p:grpSp>
        <p:nvGrpSpPr>
          <p:cNvPr id="89" name="Groupe 88">
            <a:extLst>
              <a:ext uri="{FF2B5EF4-FFF2-40B4-BE49-F238E27FC236}">
                <a16:creationId xmlns:a16="http://schemas.microsoft.com/office/drawing/2014/main" id="{484B9E92-D14A-4F75-88C6-459716737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985523" y="3078859"/>
            <a:ext cx="3102008" cy="520713"/>
            <a:chOff x="9739526" y="3078859"/>
            <a:chExt cx="1372648" cy="520713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D59A8A5-B7C2-4281-BC49-3B1FBAB6F7EA}"/>
                </a:ext>
              </a:extLst>
            </p:cNvPr>
            <p:cNvSpPr/>
            <p:nvPr/>
          </p:nvSpPr>
          <p:spPr>
            <a:xfrm>
              <a:off x="9744174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>
              <a:solidFill>
                <a:schemeClr val="bg1">
                  <a:lumMod val="85000"/>
                </a:schemeClr>
              </a:solidFill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buNone/>
              </a:pPr>
              <a:endParaRPr lang="fr-FR" sz="900" dirty="0">
                <a:solidFill>
                  <a:schemeClr val="tx1"/>
                </a:solidFill>
              </a:endParaRPr>
            </a:p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fr-FR" sz="900" b="1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Missions Transversales</a:t>
              </a:r>
              <a:endParaRPr lang="fr-FR" sz="900" b="1" kern="12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06FC325-8328-441D-A7A0-0325372DC7CD}"/>
                </a:ext>
              </a:extLst>
            </p:cNvPr>
            <p:cNvSpPr/>
            <p:nvPr/>
          </p:nvSpPr>
          <p:spPr>
            <a:xfrm>
              <a:off x="9739526" y="3078859"/>
              <a:ext cx="1368000" cy="108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>
              <a:glow rad="254000">
                <a:schemeClr val="accent3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buNone/>
              </a:pPr>
              <a:endParaRPr lang="fr-FR" sz="9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Rectangle 45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9541779" y="3805236"/>
            <a:ext cx="1523964" cy="6868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dirty="0">
                <a:solidFill>
                  <a:schemeClr val="tx1"/>
                </a:solidFill>
                <a:latin typeface="Californian FB" panose="0207040306080B030204" pitchFamily="18" charset="0"/>
              </a:rPr>
              <a:t>Gilles BOUTHE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dirty="0">
                <a:solidFill>
                  <a:schemeClr val="tx1"/>
                </a:solidFill>
                <a:latin typeface="Californian FB" panose="0207040306080B030204" pitchFamily="18" charset="0"/>
              </a:rPr>
              <a:t>José RUIS</a:t>
            </a:r>
          </a:p>
        </p:txBody>
      </p:sp>
      <p:grpSp>
        <p:nvGrpSpPr>
          <p:cNvPr id="91" name="Groupe 90">
            <a:extLst>
              <a:ext uri="{FF2B5EF4-FFF2-40B4-BE49-F238E27FC236}">
                <a16:creationId xmlns:a16="http://schemas.microsoft.com/office/drawing/2014/main" id="{279F32E5-94F0-43DF-8EB6-84CFB7684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7384" y="2049825"/>
            <a:ext cx="1734327" cy="509451"/>
            <a:chOff x="3733479" y="2003075"/>
            <a:chExt cx="1368000" cy="509451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D3BF366-C6D6-4588-8DC7-E9D4BF741B5D}"/>
                </a:ext>
              </a:extLst>
            </p:cNvPr>
            <p:cNvSpPr/>
            <p:nvPr/>
          </p:nvSpPr>
          <p:spPr>
            <a:xfrm>
              <a:off x="3733479" y="2003075"/>
              <a:ext cx="1368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Nathalie MACQUART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95AFA1E-C54C-4434-8CB7-B301294DBE98}"/>
                </a:ext>
              </a:extLst>
            </p:cNvPr>
            <p:cNvSpPr/>
            <p:nvPr/>
          </p:nvSpPr>
          <p:spPr>
            <a:xfrm>
              <a:off x="3733479" y="203657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Assistante de direction</a:t>
              </a:r>
            </a:p>
          </p:txBody>
        </p:sp>
      </p:grpSp>
      <p:cxnSp>
        <p:nvCxnSpPr>
          <p:cNvPr id="3" name="Connecteur droit 2" descr="élément décoratif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176359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 descr="élément décoratif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/>
          <p:nvPr/>
        </p:nvCxnSpPr>
        <p:spPr>
          <a:xfrm>
            <a:off x="349653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 descr="élément décoratif">
            <a:extLst>
              <a:ext uri="{FF2B5EF4-FFF2-40B4-BE49-F238E27FC236}">
                <a16:creationId xmlns:a16="http://schemas.microsoft.com/office/drawing/2014/main" id="{215A627E-A616-4B35-A822-BCD857D053E8}"/>
              </a:ext>
            </a:extLst>
          </p:cNvPr>
          <p:cNvCxnSpPr/>
          <p:nvPr/>
        </p:nvCxnSpPr>
        <p:spPr>
          <a:xfrm>
            <a:off x="522947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 descr="élément décoratif">
            <a:extLst>
              <a:ext uri="{FF2B5EF4-FFF2-40B4-BE49-F238E27FC236}">
                <a16:creationId xmlns:a16="http://schemas.microsoft.com/office/drawing/2014/main" id="{338A3F58-952C-4C6C-BE73-668B41F8708D}"/>
              </a:ext>
            </a:extLst>
          </p:cNvPr>
          <p:cNvCxnSpPr/>
          <p:nvPr/>
        </p:nvCxnSpPr>
        <p:spPr>
          <a:xfrm>
            <a:off x="696241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 85" descr="élément décoratif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/>
          <p:nvPr/>
        </p:nvCxnSpPr>
        <p:spPr>
          <a:xfrm>
            <a:off x="869535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 descr="élément décoratif">
            <a:extLst>
              <a:ext uri="{FF2B5EF4-FFF2-40B4-BE49-F238E27FC236}">
                <a16:creationId xmlns:a16="http://schemas.microsoft.com/office/drawing/2014/main" id="{E0A5E395-38A3-4ED8-A1C1-7892BF5B1BE1}"/>
              </a:ext>
            </a:extLst>
          </p:cNvPr>
          <p:cNvCxnSpPr/>
          <p:nvPr/>
        </p:nvCxnSpPr>
        <p:spPr>
          <a:xfrm>
            <a:off x="1042829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 descr="élément décoratif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94" name="Ovale 93" descr="élément décoratif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grpSp>
        <p:nvGrpSpPr>
          <p:cNvPr id="136" name="Groupe 1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0326" y="201850"/>
            <a:ext cx="2175674" cy="684363"/>
            <a:chOff x="5000326" y="1033080"/>
            <a:chExt cx="2175674" cy="51682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Cédric LUSSIEZ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00326" y="1033080"/>
              <a:ext cx="2160000" cy="243274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Directeur Général</a:t>
              </a:r>
            </a:p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Groupe Hospitalier Nord Essonne</a:t>
              </a:r>
              <a:endParaRPr lang="fr-FR" sz="1000" kern="1200" dirty="0">
                <a:solidFill>
                  <a:schemeClr val="bg1"/>
                </a:solidFill>
                <a:latin typeface="Californian FB" panose="0207040306080B030204" pitchFamily="18" charset="0"/>
              </a:endParaRPr>
            </a:p>
          </p:txBody>
        </p:sp>
      </p:grpSp>
      <p:sp>
        <p:nvSpPr>
          <p:cNvPr id="95" name="Ovale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cxnSp>
        <p:nvCxnSpPr>
          <p:cNvPr id="7" name="Connecteur : Coude 6" descr="élément décoratif">
            <a:extLst>
              <a:ext uri="{FF2B5EF4-FFF2-40B4-BE49-F238E27FC236}">
                <a16:creationId xmlns:a16="http://schemas.microsoft.com/office/drawing/2014/main" id="{1C54223A-2F2C-4434-A30B-92D8CEE93CF0}"/>
              </a:ext>
            </a:extLst>
          </p:cNvPr>
          <p:cNvCxnSpPr>
            <a:cxnSpLocks/>
          </p:cNvCxnSpPr>
          <p:nvPr/>
        </p:nvCxnSpPr>
        <p:spPr>
          <a:xfrm rot="5400000">
            <a:off x="4311483" y="1038916"/>
            <a:ext cx="1177806" cy="2391229"/>
          </a:xfrm>
          <a:prstGeom prst="bentConnector2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Connecteur : Coude 95" descr="élément décoratif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  <a:stCxn id="95" idx="4"/>
          </p:cNvCxnSpPr>
          <p:nvPr/>
        </p:nvCxnSpPr>
        <p:spPr>
          <a:xfrm rot="16200000" flipH="1">
            <a:off x="7145595" y="586266"/>
            <a:ext cx="1187573" cy="3286761"/>
          </a:xfrm>
          <a:prstGeom prst="bentConnector2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Connecteur droit 98" descr="élément décoratif">
            <a:extLst>
              <a:ext uri="{FF2B5EF4-FFF2-40B4-BE49-F238E27FC236}">
                <a16:creationId xmlns:a16="http://schemas.microsoft.com/office/drawing/2014/main" id="{DFAFA2FD-B58C-4CB3-83BF-D7037A44C5EA}"/>
              </a:ext>
            </a:extLst>
          </p:cNvPr>
          <p:cNvCxnSpPr>
            <a:cxnSpLocks/>
          </p:cNvCxnSpPr>
          <p:nvPr/>
        </p:nvCxnSpPr>
        <p:spPr>
          <a:xfrm>
            <a:off x="6950973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 99" descr="élément décoratif">
            <a:extLst>
              <a:ext uri="{FF2B5EF4-FFF2-40B4-BE49-F238E27FC236}">
                <a16:creationId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>
            <a:off x="6096000" y="886213"/>
            <a:ext cx="0" cy="9073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4" name="Connecteur droit 103" descr="élément décoratif">
            <a:extLst>
              <a:ext uri="{FF2B5EF4-FFF2-40B4-BE49-F238E27FC236}">
                <a16:creationId xmlns:a16="http://schemas.microsoft.com/office/drawing/2014/main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101479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e 87">
            <a:extLst>
              <a:ext uri="{FF2B5EF4-FFF2-40B4-BE49-F238E27FC236}">
                <a16:creationId xmlns:a16="http://schemas.microsoft.com/office/drawing/2014/main" id="{96663B47-91AB-4CC0-8402-23ABA8D5E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0326" y="1037088"/>
            <a:ext cx="2175674" cy="687796"/>
            <a:chOff x="5000326" y="969512"/>
            <a:chExt cx="2175674" cy="542984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D4E530E8-2FEA-4841-9C25-216D62115BCD}"/>
                </a:ext>
              </a:extLst>
            </p:cNvPr>
            <p:cNvSpPr/>
            <p:nvPr/>
          </p:nvSpPr>
          <p:spPr>
            <a:xfrm>
              <a:off x="5016000" y="1040449"/>
              <a:ext cx="2160000" cy="472047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</a:pPr>
              <a:r>
                <a:rPr lang="fr-FR" sz="10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Marguerite PONCE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9B4EF6CB-0F46-417F-9EBE-407951A06404}"/>
                </a:ext>
              </a:extLst>
            </p:cNvPr>
            <p:cNvSpPr/>
            <p:nvPr/>
          </p:nvSpPr>
          <p:spPr>
            <a:xfrm>
              <a:off x="5000326" y="969512"/>
              <a:ext cx="2160000" cy="251535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Directeur des Soins</a:t>
              </a:r>
            </a:p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fr-FR" sz="1000" kern="12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Directeur IFPM</a:t>
              </a:r>
            </a:p>
          </p:txBody>
        </p:sp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id="{69FB6F02-5C61-46AC-A1BC-73A7C436B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73691" y="1873990"/>
            <a:ext cx="2186635" cy="671765"/>
            <a:chOff x="4989365" y="1040449"/>
            <a:chExt cx="2186635" cy="509451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9C63A610-3588-4723-A66E-31234A327A0E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José RUIS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D2EDA772-5122-4CEA-BFF4-2CDCCE8E9F1D}"/>
                </a:ext>
              </a:extLst>
            </p:cNvPr>
            <p:cNvSpPr/>
            <p:nvPr/>
          </p:nvSpPr>
          <p:spPr>
            <a:xfrm>
              <a:off x="4989365" y="1042166"/>
              <a:ext cx="2160000" cy="248318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Adjoint au Directeur</a:t>
              </a:r>
              <a:endParaRPr lang="fr-FR" sz="1000" kern="1200" dirty="0">
                <a:solidFill>
                  <a:schemeClr val="bg1"/>
                </a:solidFill>
                <a:latin typeface="Californian FB" panose="0207040306080B030204" pitchFamily="18" charset="0"/>
              </a:endParaRPr>
            </a:p>
          </p:txBody>
        </p:sp>
      </p:grpSp>
      <p:cxnSp>
        <p:nvCxnSpPr>
          <p:cNvPr id="106" name="Connecteur droit 99" descr="élément décoratif">
            <a:extLst>
              <a:ext uri="{FF2B5EF4-FFF2-40B4-BE49-F238E27FC236}">
                <a16:creationId xmlns:a16="http://schemas.microsoft.com/office/drawing/2014/main" id="{D4638BA0-91F6-48D2-BBC9-0F9EE73DE313}"/>
              </a:ext>
            </a:extLst>
          </p:cNvPr>
          <p:cNvCxnSpPr>
            <a:cxnSpLocks/>
          </p:cNvCxnSpPr>
          <p:nvPr/>
        </p:nvCxnSpPr>
        <p:spPr>
          <a:xfrm>
            <a:off x="9382762" y="2818567"/>
            <a:ext cx="0" cy="17261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id="{25C9CA56-01B0-405A-A48E-842C3A6D9E24}"/>
              </a:ext>
            </a:extLst>
          </p:cNvPr>
          <p:cNvCxnSpPr>
            <a:cxnSpLocks/>
            <a:endCxn id="48" idx="0"/>
          </p:cNvCxnSpPr>
          <p:nvPr/>
        </p:nvCxnSpPr>
        <p:spPr>
          <a:xfrm rot="10800000" flipV="1">
            <a:off x="1484548" y="1306795"/>
            <a:ext cx="3489142" cy="743029"/>
          </a:xfrm>
          <a:prstGeom prst="bentConnector2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4CFEA8FB-F3B1-476E-B8B9-2B759DCCC907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2351711" y="2304551"/>
            <a:ext cx="794281" cy="69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1" name="Groupe 120">
            <a:extLst>
              <a:ext uri="{FF2B5EF4-FFF2-40B4-BE49-F238E27FC236}">
                <a16:creationId xmlns:a16="http://schemas.microsoft.com/office/drawing/2014/main" id="{76ED5627-C9DC-4F6B-A5A6-7F09E0065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09441" y="1916403"/>
            <a:ext cx="2186635" cy="671765"/>
            <a:chOff x="4989365" y="1040449"/>
            <a:chExt cx="2186635" cy="509451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461F43E4-9683-4E73-9E02-AC2E23EF7A71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Nathalie LEON</a:t>
              </a: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298E9ABE-722B-4075-B1A8-C16495BAA8C8}"/>
                </a:ext>
              </a:extLst>
            </p:cNvPr>
            <p:cNvSpPr/>
            <p:nvPr/>
          </p:nvSpPr>
          <p:spPr>
            <a:xfrm>
              <a:off x="4989365" y="1051038"/>
              <a:ext cx="2160000" cy="248318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Cadre de Santé</a:t>
              </a:r>
            </a:p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Coordonnate</a:t>
              </a:r>
              <a:r>
                <a:rPr lang="fr-FR" sz="10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ur des Stages</a:t>
              </a:r>
              <a:endParaRPr lang="fr-FR" sz="1000" kern="1200" dirty="0">
                <a:solidFill>
                  <a:schemeClr val="bg1"/>
                </a:solidFill>
                <a:latin typeface="Californian FB" panose="0207040306080B030204" pitchFamily="18" charset="0"/>
              </a:endParaRPr>
            </a:p>
          </p:txBody>
        </p:sp>
      </p:grpSp>
      <p:cxnSp>
        <p:nvCxnSpPr>
          <p:cNvPr id="109" name="Connecteur : en angle 108">
            <a:extLst>
              <a:ext uri="{FF2B5EF4-FFF2-40B4-BE49-F238E27FC236}">
                <a16:creationId xmlns:a16="http://schemas.microsoft.com/office/drawing/2014/main" id="{DB85B69D-3BDE-4203-9AD0-497096309292}"/>
              </a:ext>
            </a:extLst>
          </p:cNvPr>
          <p:cNvCxnSpPr>
            <a:cxnSpLocks/>
            <a:endCxn id="122" idx="0"/>
          </p:cNvCxnSpPr>
          <p:nvPr/>
        </p:nvCxnSpPr>
        <p:spPr>
          <a:xfrm>
            <a:off x="7176000" y="1354359"/>
            <a:ext cx="1740076" cy="562044"/>
          </a:xfrm>
          <a:prstGeom prst="bentConnector2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9" name="Connecteur droit 148" descr="élément décoratif">
            <a:extLst>
              <a:ext uri="{FF2B5EF4-FFF2-40B4-BE49-F238E27FC236}">
                <a16:creationId xmlns:a16="http://schemas.microsoft.com/office/drawing/2014/main" id="{96E3A4DC-25A3-458E-B15F-E1B9D30DF7CD}"/>
              </a:ext>
            </a:extLst>
          </p:cNvPr>
          <p:cNvCxnSpPr>
            <a:cxnSpLocks/>
          </p:cNvCxnSpPr>
          <p:nvPr/>
        </p:nvCxnSpPr>
        <p:spPr>
          <a:xfrm>
            <a:off x="3704772" y="2828646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ECFAC0B7-E3C1-4BA0-86E1-E3FE91C78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66926" y="4647203"/>
            <a:ext cx="1385059" cy="509451"/>
            <a:chOff x="3733479" y="2003075"/>
            <a:chExt cx="1368000" cy="509451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8665524C-99D0-4E63-B83F-39593AA732FD}"/>
                </a:ext>
              </a:extLst>
            </p:cNvPr>
            <p:cNvSpPr/>
            <p:nvPr/>
          </p:nvSpPr>
          <p:spPr>
            <a:xfrm>
              <a:off x="3733479" y="2003075"/>
              <a:ext cx="1368000" cy="509451"/>
            </a:xfrm>
            <a:prstGeom prst="rect">
              <a:avLst/>
            </a:prstGeom>
            <a:solidFill>
              <a:srgbClr val="92D050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Charlotte CHOUMANN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59697F92-C27D-4BE2-882E-007F49810831}"/>
                </a:ext>
              </a:extLst>
            </p:cNvPr>
            <p:cNvSpPr/>
            <p:nvPr/>
          </p:nvSpPr>
          <p:spPr>
            <a:xfrm>
              <a:off x="3733479" y="203657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Assistante Promotion</a:t>
              </a:r>
            </a:p>
          </p:txBody>
        </p:sp>
      </p:grpSp>
      <p:grpSp>
        <p:nvGrpSpPr>
          <p:cNvPr id="153" name="Groupe 152">
            <a:extLst>
              <a:ext uri="{FF2B5EF4-FFF2-40B4-BE49-F238E27FC236}">
                <a16:creationId xmlns:a16="http://schemas.microsoft.com/office/drawing/2014/main" id="{342C6C27-8619-41E9-9095-0374B1A76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83533" y="4645680"/>
            <a:ext cx="1385059" cy="509451"/>
            <a:chOff x="3733479" y="2003075"/>
            <a:chExt cx="1368000" cy="509451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CE3A942B-91A2-4358-8B53-5F7D7ADBF3D9}"/>
                </a:ext>
              </a:extLst>
            </p:cNvPr>
            <p:cNvSpPr/>
            <p:nvPr/>
          </p:nvSpPr>
          <p:spPr>
            <a:xfrm>
              <a:off x="3733479" y="2003075"/>
              <a:ext cx="1368000" cy="509451"/>
            </a:xfrm>
            <a:prstGeom prst="rect">
              <a:avLst/>
            </a:prstGeom>
            <a:solidFill>
              <a:srgbClr val="92D050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Céline BASTIN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F3089CDB-98E0-45C5-88CA-7B16A05CF13C}"/>
                </a:ext>
              </a:extLst>
            </p:cNvPr>
            <p:cNvSpPr/>
            <p:nvPr/>
          </p:nvSpPr>
          <p:spPr>
            <a:xfrm>
              <a:off x="3733479" y="203657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Assistante Promotion</a:t>
              </a:r>
            </a:p>
          </p:txBody>
        </p:sp>
      </p:grpSp>
      <p:grpSp>
        <p:nvGrpSpPr>
          <p:cNvPr id="156" name="Groupe 155">
            <a:extLst>
              <a:ext uri="{FF2B5EF4-FFF2-40B4-BE49-F238E27FC236}">
                <a16:creationId xmlns:a16="http://schemas.microsoft.com/office/drawing/2014/main" id="{2C416541-BE34-4C12-AB28-B1E1F48E0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99754" y="4645108"/>
            <a:ext cx="1385059" cy="509451"/>
            <a:chOff x="3733479" y="2003075"/>
            <a:chExt cx="1368000" cy="509451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107899F5-8891-4466-BAC7-1205E24C80B3}"/>
                </a:ext>
              </a:extLst>
            </p:cNvPr>
            <p:cNvSpPr/>
            <p:nvPr/>
          </p:nvSpPr>
          <p:spPr>
            <a:xfrm>
              <a:off x="3733479" y="2003075"/>
              <a:ext cx="1368000" cy="509451"/>
            </a:xfrm>
            <a:prstGeom prst="rect">
              <a:avLst/>
            </a:prstGeom>
            <a:solidFill>
              <a:srgbClr val="92D050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Adriane DELSOL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5744FCC4-403C-4129-A682-1843E11FB9E0}"/>
                </a:ext>
              </a:extLst>
            </p:cNvPr>
            <p:cNvSpPr/>
            <p:nvPr/>
          </p:nvSpPr>
          <p:spPr>
            <a:xfrm>
              <a:off x="3733479" y="203657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Assistante Promotion</a:t>
              </a:r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58D4E4F4-AD79-46C6-BEDF-895818975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047013" y="4592106"/>
            <a:ext cx="1595305" cy="576422"/>
            <a:chOff x="3733479" y="2003075"/>
            <a:chExt cx="1368000" cy="552094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1B688E2D-5270-42B3-A292-69030F132A1E}"/>
                </a:ext>
              </a:extLst>
            </p:cNvPr>
            <p:cNvSpPr/>
            <p:nvPr/>
          </p:nvSpPr>
          <p:spPr>
            <a:xfrm>
              <a:off x="3733479" y="2003075"/>
              <a:ext cx="1368000" cy="552094"/>
            </a:xfrm>
            <a:prstGeom prst="rect">
              <a:avLst/>
            </a:prstGeom>
            <a:solidFill>
              <a:srgbClr val="92D050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Aurélie LEGAY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A62F47D6-0A8A-478E-8519-8431B0446714}"/>
                </a:ext>
              </a:extLst>
            </p:cNvPr>
            <p:cNvSpPr/>
            <p:nvPr/>
          </p:nvSpPr>
          <p:spPr>
            <a:xfrm>
              <a:off x="3733479" y="2036573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kern="12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Assistante Promotion</a:t>
              </a:r>
            </a:p>
          </p:txBody>
        </p:sp>
      </p:grpSp>
      <p:sp>
        <p:nvSpPr>
          <p:cNvPr id="162" name="ZoneTexte 161">
            <a:extLst>
              <a:ext uri="{FF2B5EF4-FFF2-40B4-BE49-F238E27FC236}">
                <a16:creationId xmlns:a16="http://schemas.microsoft.com/office/drawing/2014/main" id="{2EA049B5-0F89-4AA2-AAF3-EFB357F6A166}"/>
              </a:ext>
            </a:extLst>
          </p:cNvPr>
          <p:cNvSpPr txBox="1"/>
          <p:nvPr/>
        </p:nvSpPr>
        <p:spPr>
          <a:xfrm>
            <a:off x="1041472" y="5508660"/>
            <a:ext cx="6568047" cy="1179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60000">
              <a:lnSpc>
                <a:spcPct val="200000"/>
              </a:lnSpc>
              <a:spcBef>
                <a:spcPts val="1200"/>
              </a:spcBef>
            </a:pPr>
            <a:r>
              <a:rPr lang="fr-FR" sz="900" dirty="0">
                <a:solidFill>
                  <a:schemeClr val="bg1"/>
                </a:solidFill>
                <a:latin typeface="Californian FB" panose="0207040306080B030204" pitchFamily="18" charset="0"/>
              </a:rPr>
              <a:t>Audrey OULEBSIR			Isabelle DECOBERT			Laurent BONHOMME			Nathalie HARAT</a:t>
            </a:r>
          </a:p>
          <a:p>
            <a:pPr defTabSz="360000">
              <a:lnSpc>
                <a:spcPct val="150000"/>
              </a:lnSpc>
            </a:pPr>
            <a:r>
              <a:rPr lang="fr-FR" sz="900" dirty="0">
                <a:solidFill>
                  <a:schemeClr val="bg1"/>
                </a:solidFill>
                <a:latin typeface="Californian FB" panose="0207040306080B030204" pitchFamily="18" charset="0"/>
              </a:rPr>
              <a:t>Cécile REYNAUD			Isabelle DONNEGER			Marie MATUCHET			Sophie ALLIAUME</a:t>
            </a:r>
          </a:p>
          <a:p>
            <a:pPr defTabSz="360000">
              <a:lnSpc>
                <a:spcPct val="150000"/>
              </a:lnSpc>
            </a:pPr>
            <a:r>
              <a:rPr lang="fr-FR" sz="900" dirty="0">
                <a:solidFill>
                  <a:schemeClr val="bg1"/>
                </a:solidFill>
                <a:latin typeface="Californian FB" panose="0207040306080B030204" pitchFamily="18" charset="0"/>
              </a:rPr>
              <a:t>Corinne DERAME			Muriel BADIN				Marylène HUGONINC		Stéphanie BASNIER</a:t>
            </a:r>
          </a:p>
          <a:p>
            <a:pPr defTabSz="360000">
              <a:lnSpc>
                <a:spcPct val="150000"/>
              </a:lnSpc>
            </a:pPr>
            <a:r>
              <a:rPr lang="fr-FR" sz="900" dirty="0">
                <a:solidFill>
                  <a:schemeClr val="bg1"/>
                </a:solidFill>
                <a:latin typeface="Californian FB" panose="0207040306080B030204" pitchFamily="18" charset="0"/>
              </a:rPr>
              <a:t>Fadila GUILLOMET			Laure FONSECA			Morgane TRIVIDIC			Laetitia HATCHI</a:t>
            </a:r>
          </a:p>
          <a:p>
            <a:pPr defTabSz="360000">
              <a:lnSpc>
                <a:spcPct val="150000"/>
              </a:lnSpc>
            </a:pPr>
            <a:r>
              <a:rPr lang="fr-FR" sz="900" dirty="0">
                <a:solidFill>
                  <a:schemeClr val="bg1"/>
                </a:solidFill>
                <a:latin typeface="Californian FB" panose="0207040306080B030204" pitchFamily="18" charset="0"/>
              </a:rPr>
              <a:t>Gilles BOUTHE			Laurence SIERRA			Nadine ANKRI				Valérie GONZALEZ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F1A83405-5764-4EB5-948E-55D37DD17234}"/>
              </a:ext>
            </a:extLst>
          </p:cNvPr>
          <p:cNvSpPr/>
          <p:nvPr/>
        </p:nvSpPr>
        <p:spPr>
          <a:xfrm>
            <a:off x="8020945" y="6256612"/>
            <a:ext cx="1368000" cy="5094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dirty="0">
                <a:solidFill>
                  <a:schemeClr val="tx1"/>
                </a:solidFill>
                <a:latin typeface="Californian FB" panose="0207040306080B030204" pitchFamily="18" charset="0"/>
              </a:rPr>
              <a:t>Régie</a:t>
            </a:r>
          </a:p>
        </p:txBody>
      </p:sp>
      <p:sp>
        <p:nvSpPr>
          <p:cNvPr id="166" name="Rectangle 45">
            <a:extLst>
              <a:ext uri="{FF2B5EF4-FFF2-40B4-BE49-F238E27FC236}">
                <a16:creationId xmlns:a16="http://schemas.microsoft.com/office/drawing/2014/main" id="{8C307A2F-9D98-4D0C-8D20-C95E80D7E3D3}"/>
              </a:ext>
            </a:extLst>
          </p:cNvPr>
          <p:cNvSpPr/>
          <p:nvPr/>
        </p:nvSpPr>
        <p:spPr>
          <a:xfrm>
            <a:off x="9553063" y="5066026"/>
            <a:ext cx="1523964" cy="5668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dirty="0">
                <a:solidFill>
                  <a:schemeClr val="tx1"/>
                </a:solidFill>
                <a:latin typeface="Californian FB" panose="0207040306080B030204" pitchFamily="18" charset="0"/>
              </a:rPr>
              <a:t>Marie MATUCHET</a:t>
            </a:r>
          </a:p>
        </p:txBody>
      </p:sp>
      <p:sp>
        <p:nvSpPr>
          <p:cNvPr id="167" name="Rectangle 45">
            <a:extLst>
              <a:ext uri="{FF2B5EF4-FFF2-40B4-BE49-F238E27FC236}">
                <a16:creationId xmlns:a16="http://schemas.microsoft.com/office/drawing/2014/main" id="{BCFB07B4-1265-46ED-9AD7-94E81F30B15A}"/>
              </a:ext>
            </a:extLst>
          </p:cNvPr>
          <p:cNvSpPr/>
          <p:nvPr/>
        </p:nvSpPr>
        <p:spPr>
          <a:xfrm>
            <a:off x="9553063" y="5671000"/>
            <a:ext cx="1523964" cy="5094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dirty="0">
                <a:solidFill>
                  <a:schemeClr val="tx1"/>
                </a:solidFill>
                <a:latin typeface="Californian FB" panose="0207040306080B030204" pitchFamily="18" charset="0"/>
              </a:rPr>
              <a:t>Marylène HUGONINC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dirty="0">
                <a:solidFill>
                  <a:schemeClr val="tx1"/>
                </a:solidFill>
                <a:latin typeface="Californian FB" panose="0207040306080B030204" pitchFamily="18" charset="0"/>
              </a:rPr>
              <a:t>Nathalie LEON</a:t>
            </a:r>
          </a:p>
        </p:txBody>
      </p:sp>
      <p:sp>
        <p:nvSpPr>
          <p:cNvPr id="168" name="Rectangle 45">
            <a:extLst>
              <a:ext uri="{FF2B5EF4-FFF2-40B4-BE49-F238E27FC236}">
                <a16:creationId xmlns:a16="http://schemas.microsoft.com/office/drawing/2014/main" id="{E727E2A2-FD3A-4A1F-AF62-8796F5D12127}"/>
              </a:ext>
            </a:extLst>
          </p:cNvPr>
          <p:cNvSpPr/>
          <p:nvPr/>
        </p:nvSpPr>
        <p:spPr>
          <a:xfrm>
            <a:off x="9531275" y="6256612"/>
            <a:ext cx="1523964" cy="509451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dirty="0">
                <a:solidFill>
                  <a:schemeClr val="tx1"/>
                </a:solidFill>
                <a:latin typeface="Californian FB" panose="0207040306080B030204" pitchFamily="18" charset="0"/>
              </a:rPr>
              <a:t>Aurélie LEGAY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dirty="0">
                <a:solidFill>
                  <a:schemeClr val="tx1"/>
                </a:solidFill>
                <a:latin typeface="Californian FB" panose="0207040306080B030204" pitchFamily="18" charset="0"/>
              </a:rPr>
              <a:t>Adriane DELSOL</a:t>
            </a:r>
          </a:p>
        </p:txBody>
      </p:sp>
      <p:pic>
        <p:nvPicPr>
          <p:cNvPr id="132" name="Image 131">
            <a:extLst>
              <a:ext uri="{FF2B5EF4-FFF2-40B4-BE49-F238E27FC236}">
                <a16:creationId xmlns:a16="http://schemas.microsoft.com/office/drawing/2014/main" id="{18817F71-8AC3-4095-8422-B172D539A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89" y="211608"/>
            <a:ext cx="2097206" cy="890093"/>
          </a:xfrm>
          <a:prstGeom prst="rect">
            <a:avLst/>
          </a:prstGeom>
        </p:spPr>
      </p:pic>
      <p:cxnSp>
        <p:nvCxnSpPr>
          <p:cNvPr id="170" name="Connecteur droit 169">
            <a:extLst>
              <a:ext uri="{FF2B5EF4-FFF2-40B4-BE49-F238E27FC236}">
                <a16:creationId xmlns:a16="http://schemas.microsoft.com/office/drawing/2014/main" id="{1DC6E994-0834-4192-9E23-76DCB7F42176}"/>
              </a:ext>
            </a:extLst>
          </p:cNvPr>
          <p:cNvCxnSpPr>
            <a:cxnSpLocks/>
          </p:cNvCxnSpPr>
          <p:nvPr/>
        </p:nvCxnSpPr>
        <p:spPr>
          <a:xfrm flipV="1">
            <a:off x="7176000" y="2207941"/>
            <a:ext cx="618702" cy="303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F8656DA1-0AC7-41E2-9368-FE3E8B19C5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71520" y="1926514"/>
            <a:ext cx="2186635" cy="671765"/>
            <a:chOff x="4989365" y="1040449"/>
            <a:chExt cx="2186635" cy="509451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7DE016F0-0253-49CA-9C4F-E6A149C2908D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00" dirty="0">
                <a:solidFill>
                  <a:schemeClr val="tx1"/>
                </a:solidFill>
                <a:latin typeface="Californian FB" panose="0207040306080B030204" pitchFamily="18" charset="0"/>
              </a:endParaRPr>
            </a:p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dirty="0">
                  <a:solidFill>
                    <a:schemeClr val="tx1"/>
                  </a:solidFill>
                  <a:latin typeface="Californian FB" panose="0207040306080B030204" pitchFamily="18" charset="0"/>
                </a:rPr>
                <a:t>Marylène HUGONINC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A41C0D30-3BD9-4D0C-A90A-9A91F64C62CC}"/>
                </a:ext>
              </a:extLst>
            </p:cNvPr>
            <p:cNvSpPr/>
            <p:nvPr/>
          </p:nvSpPr>
          <p:spPr>
            <a:xfrm>
              <a:off x="4989365" y="1042166"/>
              <a:ext cx="2160000" cy="248318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000" dirty="0">
                  <a:solidFill>
                    <a:schemeClr val="bg1"/>
                  </a:solidFill>
                  <a:latin typeface="Californian FB" panose="0207040306080B030204" pitchFamily="18" charset="0"/>
                </a:rPr>
                <a:t>Coordonnateur Pédagogique</a:t>
              </a:r>
            </a:p>
          </p:txBody>
        </p:sp>
      </p:grpSp>
      <p:cxnSp>
        <p:nvCxnSpPr>
          <p:cNvPr id="101" name="Connecteur droit 100">
            <a:extLst>
              <a:ext uri="{FF2B5EF4-FFF2-40B4-BE49-F238E27FC236}">
                <a16:creationId xmlns:a16="http://schemas.microsoft.com/office/drawing/2014/main" id="{786689F8-D05E-4FE3-BA72-087F30F278BC}"/>
              </a:ext>
            </a:extLst>
          </p:cNvPr>
          <p:cNvCxnSpPr>
            <a:cxnSpLocks/>
          </p:cNvCxnSpPr>
          <p:nvPr/>
        </p:nvCxnSpPr>
        <p:spPr>
          <a:xfrm>
            <a:off x="4727770" y="2191323"/>
            <a:ext cx="74741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43E944E-7834-4C0C-8811-30605FF518E4}"/>
              </a:ext>
            </a:extLst>
          </p:cNvPr>
          <p:cNvSpPr/>
          <p:nvPr/>
        </p:nvSpPr>
        <p:spPr>
          <a:xfrm>
            <a:off x="8011350" y="4520431"/>
            <a:ext cx="1368000" cy="5264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dirty="0">
                <a:solidFill>
                  <a:schemeClr val="tx1"/>
                </a:solidFill>
                <a:latin typeface="Californian FB" panose="0207040306080B030204" pitchFamily="18" charset="0"/>
              </a:rPr>
              <a:t>Formation Continue</a:t>
            </a:r>
          </a:p>
        </p:txBody>
      </p:sp>
      <p:sp>
        <p:nvSpPr>
          <p:cNvPr id="108" name="Rectangle 45">
            <a:extLst>
              <a:ext uri="{FF2B5EF4-FFF2-40B4-BE49-F238E27FC236}">
                <a16:creationId xmlns:a16="http://schemas.microsoft.com/office/drawing/2014/main" id="{40644506-B9E7-491A-9CAA-BA8F55F8F323}"/>
              </a:ext>
            </a:extLst>
          </p:cNvPr>
          <p:cNvSpPr/>
          <p:nvPr/>
        </p:nvSpPr>
        <p:spPr>
          <a:xfrm>
            <a:off x="9541073" y="4503920"/>
            <a:ext cx="1523964" cy="526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dirty="0">
                <a:solidFill>
                  <a:schemeClr val="tx1"/>
                </a:solidFill>
                <a:latin typeface="Californian FB" panose="0207040306080B030204" pitchFamily="18" charset="0"/>
              </a:rPr>
              <a:t>Nadine ANKRI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dirty="0">
                <a:solidFill>
                  <a:schemeClr val="tx1"/>
                </a:solidFill>
                <a:latin typeface="Californian FB" panose="0207040306080B030204" pitchFamily="18" charset="0"/>
              </a:rPr>
              <a:t>Nathalie LEON</a:t>
            </a:r>
          </a:p>
        </p:txBody>
      </p:sp>
    </p:spTree>
    <p:extLst>
      <p:ext uri="{BB962C8B-B14F-4D97-AF65-F5344CB8AC3E}">
        <p14:creationId xmlns:p14="http://schemas.microsoft.com/office/powerpoint/2010/main" val="419394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438_TF56610394" id="{BB707FC7-CBFA-451A-B33C-50B9D941353A}" vid="{6FA0A349-9947-45EF-8255-E92CF1002EB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3DCE94-57BA-4A16-A523-31294EE4F1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29D47E-B95A-4B0E-A9AB-A63E4C038A2C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0BE72A78-A220-4105-9D96-D17E6B611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Organigramme à code couleurs</Template>
  <TotalTime>117</TotalTime>
  <Words>216</Words>
  <Application>Microsoft Office PowerPoint</Application>
  <PresentationFormat>Grand écran</PresentationFormat>
  <Paragraphs>79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Californian FB</vt:lpstr>
      <vt:lpstr>Céleste</vt:lpstr>
      <vt:lpstr>Organigramme IFPM GHNE Mise à jour le 19/01/2023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</dc:title>
  <dc:creator>Frédéric Sassier</dc:creator>
  <cp:lastModifiedBy>RUIS Jose</cp:lastModifiedBy>
  <cp:revision>14</cp:revision>
  <dcterms:created xsi:type="dcterms:W3CDTF">2021-01-19T13:57:56Z</dcterms:created>
  <dcterms:modified xsi:type="dcterms:W3CDTF">2023-01-19T11:37:23Z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